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DA82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C1E59D4-AD4E-4723-8EB4-1AA2E0D4B8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3C3117-1594-45C4-B884-9463AC39E8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3FDA2E-B26C-4FFA-98BD-8B861ED33B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F55274-6FBA-4D1C-950D-BB64F1ADF3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E9C470-71C1-4BC5-B1EA-C75513CF72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B8D3D7-695F-4A67-A62D-1DBBA84139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0F8CE2-6B49-4B9B-B13D-1BF98B6BAF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FB8FCB-4531-4995-A3DB-0EAB28EF7D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B53985-232D-4679-BD59-2F1A182569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BC6367-142C-4911-B7B7-419B96967E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6C07CD3-A5BF-4CAA-AA57-9381F3CFED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EE4A73-D03B-40E3-A413-3A0577B56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404664"/>
            <a:ext cx="6577442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Единицы </a:t>
            </a:r>
            <a:b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измерения </a:t>
            </a:r>
            <a:b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информации</a:t>
            </a:r>
          </a:p>
        </p:txBody>
      </p:sp>
      <p:pic>
        <p:nvPicPr>
          <p:cNvPr id="5" name="Рисунок 4" descr="informatik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746889"/>
            <a:ext cx="3606349" cy="3111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Вопросы и задания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b="1" dirty="0" smtClean="0"/>
              <a:t>Что такое байт, килобайт, мегабайт и гигабайт?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2. Сколько битов составляют ½ , ¾, ¼ килобайта?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3.Каков информационный объем следующего сообщения: «Арифметика»?  1символ = 3 байта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5" descr="d747f87459a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005263"/>
            <a:ext cx="4427538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Всем хорошо известны  </a:t>
            </a:r>
          </a:p>
          <a:p>
            <a:pPr algn="ctr" eaLnBrk="1" hangingPunct="1">
              <a:buFontTx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единицы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измерения длины:</a:t>
            </a:r>
          </a:p>
          <a:p>
            <a:pPr algn="ctr" eaLnBrk="1" hangingPunct="1">
              <a:buFontTx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сантиметры, миллиметры и </a:t>
            </a:r>
          </a:p>
          <a:p>
            <a:pPr algn="ctr" eaLnBrk="1" hangingPunct="1">
              <a:buFontTx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километры. </a:t>
            </a:r>
          </a:p>
        </p:txBody>
      </p:sp>
      <p:pic>
        <p:nvPicPr>
          <p:cNvPr id="7172" name="Рисунок 4" descr="13f7dcd936f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688679">
            <a:off x="3814763" y="3146425"/>
            <a:ext cx="50673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229600" cy="5649912"/>
          </a:xfrm>
        </p:spPr>
        <p:txBody>
          <a:bodyPr/>
          <a:lstStyle/>
          <a:p>
            <a:pPr marL="365125" indent="176213" algn="just" eaLnBrk="1" hangingPunct="1">
              <a:buFontTx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Масса измеряется в граммах, килограммах, центнерах и тоннах.</a:t>
            </a:r>
          </a:p>
          <a:p>
            <a:pPr eaLnBrk="1" hangingPunct="1">
              <a:buFontTx/>
              <a:buNone/>
            </a:pPr>
            <a:endParaRPr lang="ru-RU" sz="4000" b="1" dirty="0" smtClean="0"/>
          </a:p>
          <a:p>
            <a:pPr eaLnBrk="1" hangingPunct="1">
              <a:buFontTx/>
              <a:buNone/>
            </a:pPr>
            <a:endParaRPr lang="ru-RU" sz="4000" dirty="0" smtClean="0"/>
          </a:p>
        </p:txBody>
      </p:sp>
      <p:pic>
        <p:nvPicPr>
          <p:cNvPr id="8195" name="Рисунок 5" descr="1268225087_1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349500"/>
            <a:ext cx="5602288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 </a:t>
            </a:r>
            <a:r>
              <a:rPr lang="ru-RU" sz="4800" b="1" dirty="0" smtClean="0"/>
              <a:t>Время:</a:t>
            </a:r>
            <a:r>
              <a:rPr lang="ru-RU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в секундах,  минутах и  часах.</a:t>
            </a:r>
          </a:p>
        </p:txBody>
      </p:sp>
      <p:pic>
        <p:nvPicPr>
          <p:cNvPr id="9219" name="Рисунок 8" descr="time_sheet_25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997200"/>
            <a:ext cx="3519488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9" descr="time_frame_25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16832"/>
            <a:ext cx="3744912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b="1" dirty="0" smtClean="0"/>
              <a:t>Единицами измерения информации являются: </a:t>
            </a:r>
          </a:p>
          <a:p>
            <a:pPr eaLnBrk="1" hangingPunct="1">
              <a:buFontTx/>
              <a:buNone/>
            </a:pPr>
            <a:r>
              <a:rPr lang="ru-RU" sz="4400" b="1" u="sng" dirty="0" smtClean="0">
                <a:solidFill>
                  <a:srgbClr val="FF0000"/>
                </a:solidFill>
              </a:rPr>
              <a:t>биты</a:t>
            </a:r>
            <a:r>
              <a:rPr lang="ru-RU" sz="4400" b="1" dirty="0" smtClean="0"/>
              <a:t> (0 или 1) и </a:t>
            </a:r>
          </a:p>
          <a:p>
            <a:pPr eaLnBrk="1" hangingPunct="1">
              <a:buFontTx/>
              <a:buNone/>
            </a:pPr>
            <a:r>
              <a:rPr lang="ru-RU" sz="4400" b="1" u="sng" dirty="0" smtClean="0">
                <a:solidFill>
                  <a:srgbClr val="FF0000"/>
                </a:solidFill>
              </a:rPr>
              <a:t>байты</a:t>
            </a:r>
            <a:r>
              <a:rPr lang="ru-RU" sz="4400" b="1" dirty="0" smtClean="0"/>
              <a:t> (1 байт=8 битов).</a:t>
            </a:r>
          </a:p>
          <a:p>
            <a:pPr eaLnBrk="1" hangingPunct="1">
              <a:buFontTx/>
              <a:buNone/>
            </a:pPr>
            <a:endParaRPr lang="ru-RU" sz="4400" b="1" dirty="0" smtClean="0"/>
          </a:p>
          <a:p>
            <a:pPr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836613"/>
            <a:ext cx="8820150" cy="56880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u="sng" smtClean="0">
                <a:solidFill>
                  <a:srgbClr val="FF0000"/>
                </a:solidFill>
              </a:rPr>
              <a:t>Пример:</a:t>
            </a:r>
            <a:r>
              <a:rPr lang="ru-RU" smtClean="0"/>
              <a:t>  </a:t>
            </a:r>
            <a:r>
              <a:rPr lang="ru-RU" sz="3600" b="1" smtClean="0"/>
              <a:t>сообщение «ИНФОРМАТИКА»</a:t>
            </a:r>
          </a:p>
          <a:p>
            <a:pPr eaLnBrk="1" hangingPunct="1">
              <a:buFontTx/>
              <a:buNone/>
            </a:pPr>
            <a:r>
              <a:rPr lang="ru-RU" sz="3600" b="1" smtClean="0"/>
              <a:t>состоит  из 11 символов, каждый из которых кодируется цепочкой из  8 нулей и единиц(1 байт).</a:t>
            </a:r>
          </a:p>
          <a:p>
            <a:pPr eaLnBrk="1" hangingPunct="1">
              <a:buFontTx/>
              <a:buNone/>
            </a:pPr>
            <a:endParaRPr lang="ru-RU" sz="3600" b="1" smtClean="0"/>
          </a:p>
          <a:p>
            <a:pPr eaLnBrk="1" hangingPunct="1">
              <a:buFontTx/>
              <a:buNone/>
            </a:pPr>
            <a:r>
              <a:rPr lang="ru-RU" sz="3600" b="1" smtClean="0"/>
              <a:t>Следовательно это сообщение имеет информационный объем 88 битов, или 11 байтов.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30213" y="549275"/>
            <a:ext cx="8713787" cy="6308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b="1" u="sng" smtClean="0">
                <a:solidFill>
                  <a:srgbClr val="FF0000"/>
                </a:solidFill>
              </a:rPr>
              <a:t>Задача</a:t>
            </a:r>
            <a:r>
              <a:rPr lang="ru-RU" sz="4400" b="1" smtClean="0"/>
              <a:t>: </a:t>
            </a:r>
            <a:r>
              <a:rPr lang="ru-RU" smtClean="0"/>
              <a:t> </a:t>
            </a:r>
            <a:r>
              <a:rPr lang="ru-RU" sz="4000" b="1" smtClean="0"/>
              <a:t>на каждой странице 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 учебника помещается 40 строк,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 а в каждой строке 60 символов.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 Каков информационный объем</a:t>
            </a:r>
          </a:p>
          <a:p>
            <a:pPr eaLnBrk="1" hangingPunct="1">
              <a:buFontTx/>
              <a:buNone/>
            </a:pPr>
            <a:r>
              <a:rPr lang="ru-RU" sz="4000" b="1" smtClean="0"/>
              <a:t> страницы учебника?</a:t>
            </a:r>
            <a:endParaRPr lang="en-US" sz="4000" b="1" smtClean="0"/>
          </a:p>
          <a:p>
            <a:pPr eaLnBrk="1" hangingPunct="1">
              <a:buFontTx/>
              <a:buNone/>
            </a:pPr>
            <a:r>
              <a:rPr lang="en-US" sz="4000" b="1" smtClean="0"/>
              <a:t>1 </a:t>
            </a:r>
            <a:r>
              <a:rPr lang="ru-RU" sz="4000" b="1" smtClean="0"/>
              <a:t>символ = 1 байт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8229600" cy="51847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 smtClean="0"/>
              <a:t>Более крупными единицами измерения информации являются килобайты, мегабайты, гигабайты.</a:t>
            </a:r>
          </a:p>
          <a:p>
            <a:pPr algn="ctr" eaLnBrk="1" hangingPunct="1">
              <a:buFontTx/>
              <a:buNone/>
            </a:pPr>
            <a:r>
              <a:rPr lang="ru-RU" sz="4400" b="1" smtClean="0">
                <a:solidFill>
                  <a:srgbClr val="FF0000"/>
                </a:solidFill>
              </a:rPr>
              <a:t>1Кбайт=1024  байт;</a:t>
            </a:r>
          </a:p>
          <a:p>
            <a:pPr algn="ctr" eaLnBrk="1" hangingPunct="1">
              <a:buFontTx/>
              <a:buNone/>
            </a:pPr>
            <a:r>
              <a:rPr lang="ru-RU" sz="4400" b="1" smtClean="0">
                <a:solidFill>
                  <a:srgbClr val="FF0000"/>
                </a:solidFill>
              </a:rPr>
              <a:t>1Мбайт=1024 Кбайт;</a:t>
            </a:r>
          </a:p>
          <a:p>
            <a:pPr algn="ctr" eaLnBrk="1" hangingPunct="1">
              <a:buFontTx/>
              <a:buNone/>
            </a:pPr>
            <a:r>
              <a:rPr lang="ru-RU" sz="4400" b="1" smtClean="0">
                <a:solidFill>
                  <a:srgbClr val="FF0000"/>
                </a:solidFill>
              </a:rPr>
              <a:t>1Гбайт=1024 Мбайт.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229600" cy="5649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000" smtClean="0"/>
              <a:t>Объем компьютерных информационных носителей  также измеряется в мегабайтах и гигабайтах.</a:t>
            </a:r>
          </a:p>
          <a:p>
            <a:pPr eaLnBrk="1" hangingPunct="1">
              <a:buFontTx/>
              <a:buNone/>
            </a:pPr>
            <a:r>
              <a:rPr lang="ru-RU" sz="4000" b="1" smtClean="0">
                <a:solidFill>
                  <a:srgbClr val="FF0000"/>
                </a:solidFill>
              </a:rPr>
              <a:t>Так компакт-диск имеет объем(</a:t>
            </a:r>
            <a:r>
              <a:rPr lang="en-US" sz="4000" b="1" smtClean="0">
                <a:solidFill>
                  <a:srgbClr val="FF0000"/>
                </a:solidFill>
              </a:rPr>
              <a:t>CD) </a:t>
            </a:r>
            <a:r>
              <a:rPr lang="ru-RU" sz="4000" b="1" smtClean="0">
                <a:solidFill>
                  <a:srgbClr val="FF0000"/>
                </a:solidFill>
              </a:rPr>
              <a:t>-</a:t>
            </a: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ru-RU" sz="4000" b="1" smtClean="0">
                <a:solidFill>
                  <a:srgbClr val="FF0000"/>
                </a:solidFill>
              </a:rPr>
              <a:t>650 Мбайт.</a:t>
            </a:r>
          </a:p>
          <a:p>
            <a:pPr eaLnBrk="1" hangingPunct="1">
              <a:buFontTx/>
              <a:buNone/>
            </a:pPr>
            <a:r>
              <a:rPr lang="ru-RU" sz="4000" b="1" smtClean="0">
                <a:solidFill>
                  <a:srgbClr val="FF0000"/>
                </a:solidFill>
              </a:rPr>
              <a:t>Цифровой диск (</a:t>
            </a:r>
            <a:r>
              <a:rPr lang="en-US" sz="4000" b="1" smtClean="0">
                <a:solidFill>
                  <a:srgbClr val="FF0000"/>
                </a:solidFill>
              </a:rPr>
              <a:t>DVD) </a:t>
            </a:r>
            <a:r>
              <a:rPr lang="ru-RU" sz="4000" b="1" smtClean="0">
                <a:solidFill>
                  <a:srgbClr val="FF0000"/>
                </a:solidFill>
              </a:rPr>
              <a:t>- от 4,7 до 17 Гбайт.</a:t>
            </a:r>
          </a:p>
          <a:p>
            <a:pPr eaLnBrk="1" hangingPunct="1">
              <a:buFontTx/>
              <a:buNone/>
            </a:pPr>
            <a:endParaRPr lang="ru-RU" sz="4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212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Trebuchet MS</vt:lpstr>
      <vt:lpstr>Wingdings 2</vt:lpstr>
      <vt:lpstr>Wingdings</vt:lpstr>
      <vt:lpstr>Calibri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измерения информации.</dc:title>
  <dc:creator>школа</dc:creator>
  <cp:lastModifiedBy>Учитель</cp:lastModifiedBy>
  <cp:revision>22</cp:revision>
  <dcterms:created xsi:type="dcterms:W3CDTF">2010-10-08T08:57:58Z</dcterms:created>
  <dcterms:modified xsi:type="dcterms:W3CDTF">2013-11-23T05:06:41Z</dcterms:modified>
</cp:coreProperties>
</file>